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7087a3ba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7087a3ba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7087a3ba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7087a3b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7b211519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7b211519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7b389f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7b389f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7b21151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7b21151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7b211519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7b211519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7087a3b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7087a3b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7087a3ba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7087a3ba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7087a3ba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7087a3ba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7087a3ba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7087a3b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a6b711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7a6b711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7087a3b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e7087a3b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7087a3ba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7087a3ba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7087a3ba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7087a3ba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7087a3ba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7087a3ba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7a1a5d6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7a1a5d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7a1a5d6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7a1a5d6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7a1a5d6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7a1a5d6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7a1a5d6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7a1a5d6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7a1a5d6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7a1a5d6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7a1a5d62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7a1a5d6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7041219e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7041219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7a1a5d6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7a1a5d6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7a1a5d62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7a1a5d62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7a1a5d62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7a1a5d62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7a1a5d6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7a1a5d6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7a1a5d62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7a1a5d6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7a1a5d62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7a1a5d62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7a1a5d62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7a1a5d62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7a1a5d62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7a1a5d62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7a6b711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7a6b711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7a6b711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7a6b711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7041219e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7041219e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7a6b711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7a6b711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7a6b711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7a6b711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7a6b711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7a6b711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7a6b711c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7a6b711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7a6b711c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7a6b711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041219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7041219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7087a3b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7087a3b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7087a3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7087a3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7087a3b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7087a3b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7087a3b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7087a3b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newsroom.ibm.com/file.php/183868/IBM_SystemOne_Andrew_Lindemann_2-1500.jpg?thumbnail=moda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nature.com/articles/s41586-019-1666-5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arstechnica.com/information-technology/2023/01/fear-not-rsa-encryption-wont-fall-to-quantum-computing-anytime-soon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aHKFg8GeVvA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youtu.be/aHKFg8GeVv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ws.amazon.com/braket/" TargetMode="External"/><Relationship Id="rId4" Type="http://schemas.openxmlformats.org/officeDocument/2006/relationships/hyperlink" Target="https://azure.microsoft.com/en-us/products/quantum/" TargetMode="External"/><Relationship Id="rId5" Type="http://schemas.openxmlformats.org/officeDocument/2006/relationships/hyperlink" Target="https://quantum-computing.ibm.com/" TargetMode="External"/><Relationship Id="rId6" Type="http://schemas.openxmlformats.org/officeDocument/2006/relationships/hyperlink" Target="https://ionq.com/" TargetMode="External"/><Relationship Id="rId7" Type="http://schemas.openxmlformats.org/officeDocument/2006/relationships/hyperlink" Target="https://www.pasqal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gif"/><Relationship Id="rId4" Type="http://schemas.openxmlformats.org/officeDocument/2006/relationships/hyperlink" Target="https://giphy.com/gifs/art-pixel-tech-Tz30dcgKE3GCTYpxo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duto.mercadolivre.com.br/MLB-2073547840-kit-50pcs-transistor-bc337-25-nxp-_JM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youtu.be/JhHMJCUmq28" TargetMode="External"/><Relationship Id="rId4" Type="http://schemas.openxmlformats.org/officeDocument/2006/relationships/image" Target="../media/image3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gif"/><Relationship Id="rId4" Type="http://schemas.openxmlformats.org/officeDocument/2006/relationships/image" Target="../media/image8.gif"/><Relationship Id="rId5" Type="http://schemas.openxmlformats.org/officeDocument/2006/relationships/image" Target="../media/image3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hyperlink" Target="https://www.geeksforgeeks.org/full-adder-in-digital-logic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.wikipedia.org/wiki/Bloch_sphere" TargetMode="External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github.com/Dpbm/introduction-to-quantum-computing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hyperlink" Target="https://en.wikipedia.org/wiki/Quantum_logic_gat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hyperlink" Target="https://qiskit.org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hyperlink" Target="https://github.com/Dpbm/quantu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hyperlink" Target="http://quantumai.google/education/thequbitgam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kiedos.art/quantum-games-list/" TargetMode="External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ibm.com/topics/quantum-computing#What+is+quantum+computing%3F+%09%09%09%09%09%09%0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hyperlink" Target="https://en.wikipedia.org/wiki/Wave_interferen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chr%C3%B6dinger%27s_cat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hys.org/news/2014-08-picturing-schrodinger-cat-quantum-physics.html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1"/>
                </a:solidFill>
              </a:rPr>
              <a:t>Introdução a Quantum Computing</a:t>
            </a:r>
            <a:endParaRPr b="1" sz="60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Alexandre Silva - BCC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Como está hoje?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63" y="563050"/>
            <a:ext cx="6020074" cy="40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2727900" y="440150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Nature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alphaModFix/>
          </a:blip>
          <a:srcRect b="0" l="0" r="0" t="55504"/>
          <a:stretch/>
        </p:blipFill>
        <p:spPr>
          <a:xfrm>
            <a:off x="2038387" y="953413"/>
            <a:ext cx="5067226" cy="323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75" y="148600"/>
            <a:ext cx="4198676" cy="42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2727900" y="45239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ArsTechnica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デスクトップ NMR（核磁気共鳴）量子コンピュータ Triangulumは、中国深センの量子コンピュータ・スタートアップ企業であるSpinQ社の3量子ビットの量子コンピュータです。&#10;&#10;ハードウェアレベルでのパルスシーケンスのエンジニアリングをサポートします。ユーザは機器の量子回路をカスタマイズでき、外部ポートからのプログラミングが可能です。Triangulumは低コストでメンテナンスが不要で、安定した機器であり、量子コンピューティング教育や単純な科学リサーチに適しています。&#10;&#10;https://www.switch-science.com/products/8680" id="132" name="Google Shape;132;p26" title="Demo Video - Triangulum - 3-qubit デスクトップ型NMR量子コンピュータ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125" y="516875"/>
            <a:ext cx="6521750" cy="36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>
            <a:off x="2727900" y="4300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574" y="219638"/>
            <a:ext cx="3202849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Plataformas</a:t>
            </a:r>
            <a:r>
              <a:rPr lang="en"/>
              <a:t>	</a:t>
            </a:r>
            <a:endParaRPr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(Braket)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Azure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IONQ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Pasqal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Como funciona?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Clássica</a:t>
            </a:r>
            <a:r>
              <a:rPr b="1" lang="en"/>
              <a:t>	</a:t>
            </a:r>
            <a:endParaRPr b="1"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Binário (0, 1);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Cada unidade é denominada Bit;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Informações podem ser manipuladas usando operações Booleanas;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Representação de </a:t>
            </a:r>
            <a:r>
              <a:rPr lang="en" sz="2000">
                <a:solidFill>
                  <a:schemeClr val="accent2"/>
                </a:solidFill>
              </a:rPr>
              <a:t>inúmeros</a:t>
            </a:r>
            <a:r>
              <a:rPr lang="en" sz="2000">
                <a:solidFill>
                  <a:schemeClr val="accent2"/>
                </a:solidFill>
              </a:rPr>
              <a:t> tipos de informação (imagens, aúdios, texto, números, etc.).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600" y="1496125"/>
            <a:ext cx="2729100" cy="27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6101600" y="4264650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MercadoLivre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700088"/>
            <a:ext cx="47625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Objetivos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Mostrar um pouco o mundo da computação quântica;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Dar o pontapé inicial;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Instigar o estudo dessa área.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2384450" y="391165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YouTube(Kurzgesagt)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012" y="1325725"/>
            <a:ext cx="4430326" cy="2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 rotWithShape="1">
          <a:blip r:embed="rId3">
            <a:alphaModFix/>
          </a:blip>
          <a:srcRect b="35033" l="14002" r="14807" t="37507"/>
          <a:stretch/>
        </p:blipFill>
        <p:spPr>
          <a:xfrm>
            <a:off x="493475" y="641150"/>
            <a:ext cx="4041299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 rotWithShape="1">
          <a:blip r:embed="rId4">
            <a:alphaModFix/>
          </a:blip>
          <a:srcRect b="36414" l="14551" r="12064" t="41042"/>
          <a:stretch/>
        </p:blipFill>
        <p:spPr>
          <a:xfrm>
            <a:off x="583525" y="3637900"/>
            <a:ext cx="3918851" cy="6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5">
            <a:alphaModFix/>
          </a:blip>
          <a:srcRect b="35166" l="16488" r="18339" t="46641"/>
          <a:stretch/>
        </p:blipFill>
        <p:spPr>
          <a:xfrm>
            <a:off x="4065456" y="2343800"/>
            <a:ext cx="4312544" cy="6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4820575" y="19547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NOT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1141800" y="32488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OR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942975"/>
            <a:ext cx="68008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/>
        </p:nvSpPr>
        <p:spPr>
          <a:xfrm>
            <a:off x="2421600" y="435110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GeeksForGeeks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2946350" y="374600"/>
            <a:ext cx="3537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Somador completo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Quântica</a:t>
            </a:r>
            <a:r>
              <a:rPr b="1" lang="en"/>
              <a:t>	</a:t>
            </a:r>
            <a:endParaRPr b="1"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Qubits (0, 1 e tudo entre isso)</a:t>
            </a:r>
            <a:r>
              <a:rPr lang="en" sz="2000">
                <a:solidFill>
                  <a:schemeClr val="accent2"/>
                </a:solidFill>
              </a:rPr>
              <a:t>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 Amplitudes/probabilidades;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Pode ser visto como um ponto em uma esfera (Bloch Sphere);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Precisa de várias medições: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Perturbações;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Principio da </a:t>
            </a:r>
            <a:r>
              <a:rPr lang="en" sz="2000">
                <a:solidFill>
                  <a:schemeClr val="accent2"/>
                </a:solidFill>
              </a:rPr>
              <a:t>incerteza</a:t>
            </a:r>
            <a:r>
              <a:rPr lang="en" sz="2000">
                <a:solidFill>
                  <a:schemeClr val="accent2"/>
                </a:solidFill>
              </a:rPr>
              <a:t> de Heisenberg.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194" name="Google Shape;194;p35"/>
          <p:cNvSpPr txBox="1"/>
          <p:nvPr/>
        </p:nvSpPr>
        <p:spPr>
          <a:xfrm>
            <a:off x="6074713" y="3933275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800" y="1282275"/>
            <a:ext cx="2352925" cy="24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75" y="1621950"/>
            <a:ext cx="18573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25" y="121763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950" y="14520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3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500" y="181225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50" y="565125"/>
            <a:ext cx="4675050" cy="34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925" y="1785938"/>
            <a:ext cx="23241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50" y="1785925"/>
            <a:ext cx="41624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75" y="1328738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00" y="580463"/>
            <a:ext cx="3982575" cy="39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67400" y="626725"/>
            <a:ext cx="4204500" cy="3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MATERIAIS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github.com/Dpbm/introduction-to-quantum-computing/</a:t>
            </a:r>
            <a:endParaRPr b="1" sz="2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25" y="1405875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44" name="Google Shape;2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25" y="1375600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50" y="1211375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/>
          </a:blip>
          <a:srcRect b="7395" l="6638" r="0" t="10610"/>
          <a:stretch/>
        </p:blipFill>
        <p:spPr>
          <a:xfrm>
            <a:off x="2770488" y="3003975"/>
            <a:ext cx="4255776" cy="14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6"/>
          <p:cNvPicPr preferRelativeResize="0"/>
          <p:nvPr/>
        </p:nvPicPr>
        <p:blipFill rotWithShape="1">
          <a:blip r:embed="rId4">
            <a:alphaModFix/>
          </a:blip>
          <a:srcRect b="4853" l="14602" r="0" t="9552"/>
          <a:stretch/>
        </p:blipFill>
        <p:spPr>
          <a:xfrm>
            <a:off x="3127813" y="309775"/>
            <a:ext cx="2888375" cy="16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6"/>
          <p:cNvSpPr txBox="1"/>
          <p:nvPr/>
        </p:nvSpPr>
        <p:spPr>
          <a:xfrm>
            <a:off x="3681125" y="2045875"/>
            <a:ext cx="2434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=</a:t>
            </a:r>
            <a:endParaRPr b="1" sz="5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850" y="866775"/>
            <a:ext cx="252412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 txBox="1"/>
          <p:nvPr/>
        </p:nvSpPr>
        <p:spPr>
          <a:xfrm>
            <a:off x="5237150" y="21467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/>
        </p:nvSpPr>
        <p:spPr>
          <a:xfrm>
            <a:off x="5374025" y="2085450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76" name="Google Shape;2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00" y="866775"/>
            <a:ext cx="43624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50" y="73150"/>
            <a:ext cx="393390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9"/>
          <p:cNvSpPr txBox="1"/>
          <p:nvPr/>
        </p:nvSpPr>
        <p:spPr>
          <a:xfrm>
            <a:off x="6279350" y="4372675"/>
            <a:ext cx="2322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😈</a:t>
            </a:r>
            <a:r>
              <a:rPr b="1" lang="en" sz="4000">
                <a:solidFill>
                  <a:srgbClr val="9900FF"/>
                </a:solidFill>
              </a:rPr>
              <a:t>DEMOS</a:t>
            </a:r>
            <a:r>
              <a:rPr b="1" lang="en" sz="4000"/>
              <a:t>😈</a:t>
            </a:r>
            <a:endParaRPr b="1" sz="4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Próximos passos</a:t>
            </a:r>
            <a:r>
              <a:rPr b="1" lang="en" sz="6000" u="sng">
                <a:solidFill>
                  <a:schemeClr val="accent1"/>
                </a:solidFill>
              </a:rPr>
              <a:t>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O que é computação quântica?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12" y="123575"/>
            <a:ext cx="8084573" cy="45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2"/>
          <p:cNvSpPr txBox="1"/>
          <p:nvPr/>
        </p:nvSpPr>
        <p:spPr>
          <a:xfrm>
            <a:off x="2421600" y="4603225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qiskit.org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975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3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github.com/Dpbm/quantum</a:t>
            </a:r>
            <a:endParaRPr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5" y="267675"/>
            <a:ext cx="7604051" cy="4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4"/>
          <p:cNvSpPr txBox="1"/>
          <p:nvPr/>
        </p:nvSpPr>
        <p:spPr>
          <a:xfrm>
            <a:off x="2651000" y="4603225"/>
            <a:ext cx="3681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quantumai.google/education/thequbitgame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kiedos.art/quantum-games-list/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000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</a:rPr>
              <a:t>Obrigado pela Atenção😊</a:t>
            </a:r>
            <a:endParaRPr b="1"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4520"/>
              <a:t>“Computação quântica é uma tecnologia, emergente, que se aproveita da mecânica quântica para resolver problemas”.</a:t>
            </a:r>
            <a:endParaRPr i="1" sz="4520"/>
          </a:p>
        </p:txBody>
      </p:sp>
      <p:sp>
        <p:nvSpPr>
          <p:cNvPr id="78" name="Google Shape;78;p17"/>
          <p:cNvSpPr txBox="1"/>
          <p:nvPr/>
        </p:nvSpPr>
        <p:spPr>
          <a:xfrm>
            <a:off x="6584625" y="4099050"/>
            <a:ext cx="1951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Fonte: </a:t>
            </a:r>
            <a:r>
              <a:rPr lang="en" sz="1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Quais efeitos ela se aproveita?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50" y="1488138"/>
            <a:ext cx="6483900" cy="21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Interferência</a:t>
            </a:r>
            <a:endParaRPr b="1"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Superposição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825" y="1488150"/>
            <a:ext cx="4466350" cy="2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PhysOrg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653550" y="8146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Entanglement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850" y="1275762"/>
            <a:ext cx="3692300" cy="2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